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375" r:id="rId3"/>
    <p:sldId id="377" r:id="rId4"/>
    <p:sldId id="372" r:id="rId5"/>
    <p:sldId id="337" r:id="rId6"/>
    <p:sldId id="335" r:id="rId7"/>
    <p:sldId id="346" r:id="rId8"/>
    <p:sldId id="356" r:id="rId9"/>
    <p:sldId id="367" r:id="rId10"/>
    <p:sldId id="363" r:id="rId11"/>
    <p:sldId id="366" r:id="rId12"/>
    <p:sldId id="365" r:id="rId13"/>
    <p:sldId id="340" r:id="rId14"/>
    <p:sldId id="341" r:id="rId15"/>
    <p:sldId id="357" r:id="rId16"/>
    <p:sldId id="358" r:id="rId17"/>
    <p:sldId id="373" r:id="rId18"/>
    <p:sldId id="342" r:id="rId19"/>
    <p:sldId id="354" r:id="rId20"/>
    <p:sldId id="353" r:id="rId21"/>
    <p:sldId id="351" r:id="rId22"/>
    <p:sldId id="359" r:id="rId23"/>
    <p:sldId id="345" r:id="rId24"/>
    <p:sldId id="369" r:id="rId25"/>
    <p:sldId id="371" r:id="rId26"/>
    <p:sldId id="348" r:id="rId27"/>
    <p:sldId id="376" r:id="rId28"/>
    <p:sldId id="374" r:id="rId29"/>
    <p:sldId id="379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2" autoAdjust="0"/>
    <p:restoredTop sz="88363" autoAdjust="0"/>
  </p:normalViewPr>
  <p:slideViewPr>
    <p:cSldViewPr>
      <p:cViewPr>
        <p:scale>
          <a:sx n="60" d="100"/>
          <a:sy n="60" d="100"/>
        </p:scale>
        <p:origin x="-79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61" d="100"/>
          <a:sy n="161" d="100"/>
        </p:scale>
        <p:origin x="-160" y="44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60E8-87AB-FF40-B3D0-5527B86AE7DD}" type="datetimeFigureOut">
              <a:rPr lang="en-US" smtClean="0"/>
              <a:pPr/>
              <a:t>11/21/2017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781A-4F29-644D-8EB4-E195CBBC0363}" type="slidenum">
              <a:rPr lang="en-US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993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399F-3A20-0F41-AA24-18FBC3435AC6}" type="datetimeFigureOut">
              <a:rPr lang="en-US" smtClean="0"/>
              <a:pPr/>
              <a:t>11/21/2017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BFCC-55E6-EC45-A409-A1EF2D23683B}" type="slidenum">
              <a:rPr lang="en-US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775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40171"/>
          </a:xfrm>
        </p:spPr>
        <p:txBody>
          <a:bodyPr/>
          <a:lstStyle/>
          <a:p>
            <a:endParaRPr lang="en-GB" sz="11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097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40171"/>
          </a:xfrm>
        </p:spPr>
        <p:txBody>
          <a:bodyPr/>
          <a:lstStyle/>
          <a:p>
            <a:endParaRPr lang="en-GB" sz="1100" b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48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8031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941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99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339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287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35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85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8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78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46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Εμπειρική – </a:t>
            </a:r>
            <a:r>
              <a:rPr lang="el-GR" sz="1200" dirty="0" smtClean="0"/>
              <a:t>βάσει</a:t>
            </a:r>
            <a:r>
              <a:rPr lang="el-GR" sz="1200" baseline="0" dirty="0" smtClean="0"/>
              <a:t> αποδεικτικών στοιχείων</a:t>
            </a:r>
            <a:endParaRPr lang="el-GR" sz="1200" dirty="0" smtClean="0"/>
          </a:p>
          <a:p>
            <a:r>
              <a:rPr lang="el-GR" dirty="0" smtClean="0"/>
              <a:t>Προσαρμοστική – αλλάζει</a:t>
            </a:r>
            <a:r>
              <a:rPr lang="el-GR" baseline="0" dirty="0" smtClean="0"/>
              <a:t> υπό το φως νέων δεδομένων/ερμηνειών νέων δεδομένων</a:t>
            </a:r>
            <a:endParaRPr lang="el-GR" sz="1200" dirty="0" smtClean="0"/>
          </a:p>
          <a:p>
            <a:r>
              <a:rPr lang="el-GR" dirty="0" smtClean="0"/>
              <a:t>Δημιουργική – </a:t>
            </a:r>
            <a:r>
              <a:rPr lang="el-GR" sz="1200" dirty="0" smtClean="0"/>
              <a:t>περιλαμβάνει</a:t>
            </a:r>
            <a:r>
              <a:rPr lang="el-GR" sz="1200" baseline="0" dirty="0" smtClean="0"/>
              <a:t> φαντασία και δημιουργικότητα</a:t>
            </a:r>
            <a:endParaRPr lang="el-GR" sz="1200" dirty="0" smtClean="0"/>
          </a:p>
          <a:p>
            <a:r>
              <a:rPr lang="el-GR" dirty="0" smtClean="0"/>
              <a:t>Υποκειμενική – επηρεάζεται από τη</a:t>
            </a:r>
            <a:r>
              <a:rPr lang="el-GR" baseline="0" dirty="0" smtClean="0"/>
              <a:t> γνώση και την οπτική</a:t>
            </a:r>
            <a:endParaRPr lang="el-GR" sz="1200" dirty="0" smtClean="0"/>
          </a:p>
          <a:p>
            <a:r>
              <a:rPr lang="el-GR" dirty="0" smtClean="0"/>
              <a:t>Κοινωνικό και πολιτισμικό πλαίσιο </a:t>
            </a:r>
            <a:r>
              <a:rPr lang="el-GR" sz="1200" dirty="0" smtClean="0"/>
              <a:t>– επηρεάζει και τις πρακτικές</a:t>
            </a:r>
            <a:r>
              <a:rPr lang="el-GR" sz="1200" baseline="0" dirty="0" smtClean="0"/>
              <a:t> της επιστήμης και τον αντίκτυπο</a:t>
            </a:r>
            <a:endParaRPr lang="el-GR" sz="1200" dirty="0" smtClean="0"/>
          </a:p>
          <a:p>
            <a:r>
              <a:rPr lang="el-GR" dirty="0" smtClean="0"/>
              <a:t>Νόμοι </a:t>
            </a:r>
            <a:r>
              <a:rPr lang="el-GR" sz="1200" dirty="0" smtClean="0"/>
              <a:t>(μοτίβα/κανονικότητα) και θεωρία</a:t>
            </a:r>
            <a:r>
              <a:rPr lang="el-GR" dirty="0" smtClean="0"/>
              <a:t> </a:t>
            </a:r>
            <a:r>
              <a:rPr lang="el-GR" sz="1200" dirty="0" smtClean="0"/>
              <a:t>(ερμηνεία)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244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640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741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556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057B-60FB-4B53-85A0-A05BAF0ABD00}" type="slidenum">
              <a:rPr lang="nl-BE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78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Ορισμός της Δημιουργικότητας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σκόπιμη διαδικασία της φαντασίας η οποία παράγει πρωτότυπα και αξιόλογα αποτελέσματα για το μαθητή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Ορισμός της Δημιουργικότητας στις Φυσικές Επιστήμες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γένεση ιδεών και στρατηγικών ως άτομο ή ως κοινότητα, η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κριτική επιχειρηματολογία μεταξύ αυτών και η παραγωγή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αληθοφανών εξηγήσεων και στρατηγικών σύμφωνων με τα διαθέσιμα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στοιχεία.</a:t>
            </a:r>
            <a:endParaRPr lang="nl-BE" sz="12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04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79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92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52EB-4760-2A42-940D-CE3E48835B21}" type="slidenum">
              <a:rPr lang="en-US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782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35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52EB-4760-2A42-940D-CE3E48835B21}" type="slidenum">
              <a:rPr lang="en-US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376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82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89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5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5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0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1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74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48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98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6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6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9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1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1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74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6B08-A473-4945-B721-D8119ED832AE}" type="datetimeFigureOut">
              <a:rPr lang="en-GB" smtClean="0"/>
              <a:pPr/>
              <a:t>21/11/2017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50307"/>
              </p:ext>
            </p:extLst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14" imgW="4048033" imgH="2695557" progId="AcroExch.Document.DC">
                  <p:embed/>
                </p:oleObj>
              </mc:Choice>
              <mc:Fallback>
                <p:oleObj name="Acrobat Document" r:id="rId14" imgW="4048033" imgH="2695557" progId="AcroExch.Document.DC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eys-project.e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ys-project.eu/" TargetMode="External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4400" b="1" dirty="0" smtClean="0">
                <a:solidFill>
                  <a:srgbClr val="FF5050"/>
                </a:solidFill>
                <a:latin typeface="+mj-lt"/>
              </a:rPr>
              <a:t>Επιμορφωτική </a:t>
            </a:r>
            <a:r>
              <a:rPr lang="el-GR" sz="4400" b="1" dirty="0">
                <a:solidFill>
                  <a:srgbClr val="FF5050"/>
                </a:solidFill>
                <a:latin typeface="+mj-lt"/>
              </a:rPr>
              <a:t>Ενότητα 8 </a:t>
            </a:r>
            <a:r>
              <a:rPr dirty="0"/>
              <a:t/>
            </a:r>
            <a:br>
              <a:rPr dirty="0"/>
            </a:br>
            <a:endParaRPr lang="el-GR" sz="4000" b="1" dirty="0" smtClean="0">
              <a:solidFill>
                <a:srgbClr val="FF505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l-GR" sz="4000" b="1" dirty="0" smtClean="0">
                <a:solidFill>
                  <a:srgbClr val="FF5050"/>
                </a:solidFill>
                <a:latin typeface="+mj-lt"/>
              </a:rPr>
              <a:t>Διάφοροι τρόποι έκφρασης </a:t>
            </a:r>
          </a:p>
          <a:p>
            <a:pPr marL="0" indent="0" algn="ctr">
              <a:buNone/>
            </a:pPr>
            <a:r>
              <a:rPr lang="el-GR" sz="4000" b="1" dirty="0" smtClean="0">
                <a:solidFill>
                  <a:srgbClr val="FF5050"/>
                </a:solidFill>
                <a:latin typeface="+mj-lt"/>
              </a:rPr>
              <a:t>και παρουσίασης</a:t>
            </a:r>
            <a:endParaRPr lang="el-G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47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2299140" cy="4098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3192057" cy="18722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96952"/>
            <a:ext cx="2160240" cy="31683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3096344" cy="25922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4" y="1052736"/>
            <a:ext cx="2520280" cy="1850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+mj-lt"/>
              </a:rPr>
              <a:t>Παρουσίαση ιδεών με διαφορετικούς τρόπους</a:t>
            </a:r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85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\\easerver\R&amp;D_Projects\Creative Little Scientists\WP4 fieldwork\GR4_Preschool_13oRethymno\GR4_Preschool_Stella_IceProperties\Children_Artefacts\Μιχαέλα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787924" cy="250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024336" cy="23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971600" y="1916832"/>
            <a:ext cx="3034680" cy="33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Περίγραμμα ενότητας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39248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Εισαγωγή στην ενότητα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Ανταλλαγή προσεγγίσεων από την τάξη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Πρακτική δραστηριότητα - ο ρόλος της έκφρασης και της καταγραφής στην επιστημονική διερεύνηση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Διάλειμμα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Συζήτηση παραδειγμάτων από την τάξη - ο ρόλος της έκφρασης και της καταγραφής στη στήριξη της διερεύνησης και της δημιουργικότητας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Σύνδεση με δημιουργικές προδιαθέσεις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Επιπτώσεις στο σχεδιασμό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Αναθεώρηση και αξιολόγηση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Τέλος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028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82154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Πώς ενθαρρύνετε τα παιδιά να εκφράζουν και να παρουσιάζουν τις ιδέες τους;</a:t>
            </a: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430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i="1" dirty="0">
                <a:latin typeface="+mj-lt"/>
              </a:rPr>
              <a:t>Ως άτομο</a:t>
            </a:r>
          </a:p>
          <a:p>
            <a:pPr marL="0" indent="0">
              <a:buNone/>
            </a:pPr>
            <a:r>
              <a:rPr lang="el-GR" sz="2000" dirty="0" smtClean="0">
                <a:latin typeface="+mj-lt"/>
              </a:rPr>
              <a:t>Σκεφτείτε όσο περισσότερες ιδέες μπορείτε σε 2 λεπτά. </a:t>
            </a:r>
          </a:p>
          <a:p>
            <a:pPr marL="0" indent="0">
              <a:buNone/>
            </a:pPr>
            <a:r>
              <a:rPr lang="el-GR" sz="2000" dirty="0" smtClean="0">
                <a:latin typeface="+mj-lt"/>
              </a:rPr>
              <a:t>Σημειώστε κάθε ιδέα σε διαφορετικό αυτοκόλλητο χαρτάκι (ένα για κάθε ιδέα)</a:t>
            </a:r>
          </a:p>
          <a:p>
            <a:pPr marL="0" indent="0">
              <a:spcBef>
                <a:spcPts val="0"/>
              </a:spcBef>
              <a:buNone/>
            </a:pPr>
            <a:endParaRPr lang="el-GR" sz="1000" i="1" dirty="0" smtClean="0">
              <a:latin typeface="+mj-lt"/>
            </a:endParaRPr>
          </a:p>
          <a:p>
            <a:pPr marL="0" indent="0">
              <a:buNone/>
            </a:pPr>
            <a:r>
              <a:rPr lang="el-GR" sz="2000" i="1" dirty="0" smtClean="0">
                <a:latin typeface="+mj-lt"/>
              </a:rPr>
              <a:t>Σε ομάδα 3-4 ατόμων</a:t>
            </a:r>
            <a:endParaRPr lang="el-GR" sz="2000" dirty="0" smtClean="0">
              <a:latin typeface="+mj-lt"/>
            </a:endParaRPr>
          </a:p>
          <a:p>
            <a:pPr marL="0" indent="0">
              <a:buNone/>
            </a:pPr>
            <a:r>
              <a:rPr lang="el-GR" sz="2000" dirty="0" smtClean="0">
                <a:latin typeface="+mj-lt"/>
              </a:rPr>
              <a:t>Δείτε αν μπορείτε να τις ταξινομήσετε – υπάρχουν κοινά θέματα ή διαφορές; </a:t>
            </a:r>
          </a:p>
          <a:p>
            <a:r>
              <a:rPr lang="el-GR" sz="2000" dirty="0" smtClean="0">
                <a:solidFill>
                  <a:srgbClr val="008000"/>
                </a:solidFill>
                <a:latin typeface="+mj-lt"/>
              </a:rPr>
              <a:t>Με ποιους τρόπους μπορούν να στηρίξουν τη μάθηση;</a:t>
            </a:r>
          </a:p>
          <a:p>
            <a:r>
              <a:rPr lang="el-GR" sz="2000" dirty="0" smtClean="0">
                <a:solidFill>
                  <a:srgbClr val="008000"/>
                </a:solidFill>
                <a:latin typeface="+mj-lt"/>
              </a:rPr>
              <a:t>Πώς στηρίζουν το σχεδιασμό, τη διδασκαλία και την αξιολόγησή σας;</a:t>
            </a:r>
          </a:p>
          <a:p>
            <a:r>
              <a:rPr lang="el-GR" sz="2000" dirty="0" smtClean="0">
                <a:solidFill>
                  <a:srgbClr val="008000"/>
                </a:solidFill>
                <a:latin typeface="+mj-lt"/>
              </a:rPr>
              <a:t>Εντοπίστε ζητήματα που έχουν προκύψει από τη συζήτηση.</a:t>
            </a:r>
            <a:endParaRPr lang="el-GR" sz="2000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l-GR" sz="2000" i="1" dirty="0" smtClean="0">
                <a:latin typeface="+mj-lt"/>
              </a:rPr>
              <a:t>Όλη η ομάδα </a:t>
            </a:r>
            <a:r>
              <a:rPr lang="el-GR" sz="2000" dirty="0" smtClean="0">
                <a:latin typeface="+mj-lt"/>
              </a:rPr>
              <a:t>- ανατροφοδότηση για βασικά ζητήματα</a:t>
            </a:r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00B050"/>
                </a:solidFill>
              </a:rPr>
              <a:t>Ο ρόλος της έκφρασης και της καταγραφής στην επιστημονική διερεύνηση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000" i="1" dirty="0" smtClean="0">
                <a:latin typeface="+mj-lt"/>
              </a:rPr>
              <a:t>Δουλεύοντας σε ομάδες των 3-4 ατόμων </a:t>
            </a:r>
            <a:r>
              <a:rPr lang="el-GR" sz="3000" dirty="0" smtClean="0">
                <a:latin typeface="+mj-lt"/>
              </a:rPr>
              <a:t>ξεκινήστε μια έρευνα και κρατήστε αρχείο της προόδου σας. </a:t>
            </a:r>
          </a:p>
          <a:p>
            <a:pPr>
              <a:lnSpc>
                <a:spcPct val="120000"/>
              </a:lnSpc>
            </a:pPr>
            <a:r>
              <a:rPr lang="el-GR" sz="3000" dirty="0" smtClean="0">
                <a:latin typeface="+mj-lt"/>
              </a:rPr>
              <a:t>Πώς μπορείτε να αλλάξετε το μέγεθος και το σχήμα των σκιών; Ποιοι παράγοντες κάνουν τη διαφορά;</a:t>
            </a:r>
            <a:endParaRPr lang="el-GR" sz="30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l-GR" sz="3000" dirty="0">
                <a:latin typeface="+mj-lt"/>
              </a:rPr>
              <a:t>Με </a:t>
            </a:r>
            <a:r>
              <a:rPr lang="el-GR" sz="3000" dirty="0" smtClean="0">
                <a:latin typeface="+mj-lt"/>
              </a:rPr>
              <a:t>ποιον </a:t>
            </a:r>
            <a:r>
              <a:rPr lang="el-GR" sz="3000" dirty="0">
                <a:latin typeface="+mj-lt"/>
              </a:rPr>
              <a:t>τρόπο επηρεάζεται ο ρυθμός που ανοιγοκλείνετε τα μάτια από τη δραστηριότητα που εκτελείτε;</a:t>
            </a:r>
          </a:p>
          <a:p>
            <a:pPr>
              <a:lnSpc>
                <a:spcPct val="120000"/>
              </a:lnSpc>
            </a:pPr>
            <a:r>
              <a:rPr lang="el-GR" sz="3000" dirty="0">
                <a:latin typeface="+mj-lt"/>
              </a:rPr>
              <a:t>Μπορείτε να ζωγραφίσετε τι συμβαίνει στο φαγητό μέσα στο σώμα σας;</a:t>
            </a:r>
          </a:p>
          <a:p>
            <a:pPr>
              <a:lnSpc>
                <a:spcPct val="120000"/>
              </a:lnSpc>
            </a:pPr>
            <a:r>
              <a:rPr lang="el-GR" sz="3000" dirty="0">
                <a:latin typeface="+mj-lt"/>
              </a:rPr>
              <a:t>Μπορείτε να φτιάξετε </a:t>
            </a:r>
            <a:r>
              <a:rPr lang="el-GR" sz="3000" dirty="0" smtClean="0">
                <a:latin typeface="+mj-lt"/>
              </a:rPr>
              <a:t>ένα </a:t>
            </a:r>
            <a:r>
              <a:rPr lang="en-US" sz="3000" dirty="0" smtClean="0">
                <a:latin typeface="+mj-lt"/>
              </a:rPr>
              <a:t>spinner</a:t>
            </a:r>
            <a:r>
              <a:rPr lang="el-GR" sz="3000" dirty="0" smtClean="0">
                <a:latin typeface="+mj-lt"/>
              </a:rPr>
              <a:t> </a:t>
            </a:r>
            <a:r>
              <a:rPr lang="el-GR" sz="3000" dirty="0">
                <a:latin typeface="+mj-lt"/>
              </a:rPr>
              <a:t>που γυρίζει πολύ αργά;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3000" dirty="0" smtClean="0">
                <a:latin typeface="+mj-lt"/>
              </a:rPr>
              <a:t>Αυτοσχεδιάστε με τον εξοπλισμό</a:t>
            </a:r>
            <a:r>
              <a:rPr lang="el-GR" sz="3000" dirty="0" smtClean="0">
                <a:latin typeface="+mj-lt"/>
              </a:rPr>
              <a:t>!</a:t>
            </a:r>
            <a:endParaRPr lang="el-GR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04656" cy="1282154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00B050"/>
                </a:solidFill>
              </a:rPr>
              <a:t>Χαρακτηριστικά της επιστημονικής διερεύνησης που εμπλέκονται στη δραστηριότητα.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19256" cy="4176464"/>
          </a:xfrm>
        </p:spPr>
        <p:txBody>
          <a:bodyPr>
            <a:noAutofit/>
          </a:bodyPr>
          <a:lstStyle/>
          <a:p>
            <a:pPr lvl="0"/>
            <a:r>
              <a:rPr lang="el-GR" sz="2600" i="1" dirty="0" smtClean="0">
                <a:latin typeface="+mj-lt"/>
              </a:rPr>
              <a:t>Σε ομάδες των 3</a:t>
            </a:r>
            <a:r>
              <a:rPr lang="en-US" sz="2600" i="1" dirty="0" smtClean="0">
                <a:latin typeface="+mj-lt"/>
              </a:rPr>
              <a:t>-</a:t>
            </a:r>
            <a:r>
              <a:rPr lang="el-GR" sz="2600" i="1" dirty="0" smtClean="0">
                <a:latin typeface="+mj-lt"/>
              </a:rPr>
              <a:t>4</a:t>
            </a:r>
            <a:r>
              <a:rPr lang="el-GR" sz="2600" baseline="30000" dirty="0" smtClean="0"/>
              <a:t> </a:t>
            </a:r>
            <a:r>
              <a:rPr lang="el-GR" sz="2600" i="1" dirty="0" smtClean="0">
                <a:latin typeface="+mj-lt"/>
              </a:rPr>
              <a:t>ατόμων </a:t>
            </a:r>
            <a:r>
              <a:rPr lang="el-GR" sz="2600" dirty="0" smtClean="0">
                <a:latin typeface="+mj-lt"/>
              </a:rPr>
              <a:t>- </a:t>
            </a:r>
            <a:r>
              <a:rPr lang="el-GR" sz="2600" dirty="0">
                <a:latin typeface="+mj-lt"/>
              </a:rPr>
              <a:t>Τι συζητήσατε;</a:t>
            </a:r>
          </a:p>
          <a:p>
            <a:pPr lvl="0"/>
            <a:r>
              <a:rPr lang="el-GR" sz="2600" dirty="0" smtClean="0">
                <a:latin typeface="+mj-lt"/>
              </a:rPr>
              <a:t>Ξαναδείτε </a:t>
            </a:r>
            <a:r>
              <a:rPr lang="el-GR" sz="2600" dirty="0">
                <a:latin typeface="+mj-lt"/>
              </a:rPr>
              <a:t>όσα έχετε καταγράψει. Τι αποδεικτικά στοιχεία </a:t>
            </a:r>
            <a:r>
              <a:rPr lang="el-GR" sz="2600" dirty="0" smtClean="0">
                <a:latin typeface="+mj-lt"/>
              </a:rPr>
              <a:t>έχετε για </a:t>
            </a:r>
            <a:r>
              <a:rPr lang="el-GR" sz="2600" dirty="0">
                <a:latin typeface="+mj-lt"/>
              </a:rPr>
              <a:t>τις διαδικασίες διερεύνησης;</a:t>
            </a:r>
          </a:p>
          <a:p>
            <a:pPr lvl="0"/>
            <a:r>
              <a:rPr lang="el-GR" sz="2600" dirty="0">
                <a:latin typeface="+mj-lt"/>
              </a:rPr>
              <a:t>Με ποιους τρόπους στήριξαν η συζήτηση</a:t>
            </a:r>
            <a:r>
              <a:rPr lang="el-GR" sz="2600" dirty="0" smtClean="0">
                <a:latin typeface="+mj-lt"/>
              </a:rPr>
              <a:t>/ καταγραφή </a:t>
            </a:r>
            <a:r>
              <a:rPr lang="el-GR" sz="2600" dirty="0">
                <a:latin typeface="+mj-lt"/>
              </a:rPr>
              <a:t>τις διερευνητικές διαδικασίες - συγκεκριμένα ο αναστοχασμός και </a:t>
            </a:r>
            <a:r>
              <a:rPr lang="el-GR" sz="2600" dirty="0" smtClean="0">
                <a:latin typeface="+mj-lt"/>
              </a:rPr>
              <a:t>ο συλλογισμός;</a:t>
            </a:r>
            <a:endParaRPr lang="el-GR" sz="2600" dirty="0">
              <a:latin typeface="+mj-lt"/>
            </a:endParaRPr>
          </a:p>
          <a:p>
            <a:r>
              <a:rPr lang="el-GR" sz="2600" dirty="0">
                <a:latin typeface="+mj-lt"/>
              </a:rPr>
              <a:t>Αναθεωρήστε τα χαρακτηριστικά της διερεύνησης στο διάγραμμα του Barrow. Υπάρχουν άλλα χαρακτηριστικά που θα μπορούσαν να προστεθούν; Ποιες οι επιπτώσεις στον σχεδιασμό;</a:t>
            </a:r>
            <a:r>
              <a:rPr lang="el-GR" sz="2600" dirty="0" smtClean="0"/>
              <a:t> </a:t>
            </a:r>
            <a:endParaRPr lang="el-G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7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552728" cy="1556792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>
                <a:solidFill>
                  <a:srgbClr val="00B050"/>
                </a:solidFill>
              </a:rPr>
              <a:t>Σημαντικά στοιχεία της διερεύνησης στην τάξη και οι διαφορετικές εκδοχές τους</a:t>
            </a:r>
            <a:r>
              <a:rPr dirty="0"/>
              <a:t/>
            </a:r>
            <a:br>
              <a:rPr dirty="0"/>
            </a:br>
            <a:r>
              <a:rPr lang="el-GR" sz="1600" i="1" dirty="0" smtClean="0"/>
              <a:t>(Barrow, 2010, σελ. 3)</a:t>
            </a:r>
            <a:r>
              <a:rPr dirty="0"/>
              <a:t/>
            </a:r>
            <a:br>
              <a:rPr dirty="0"/>
            </a:br>
            <a:endParaRPr lang="el-GR" sz="16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226626"/>
              </p:ext>
            </p:extLst>
          </p:nvPr>
        </p:nvGraphicFramePr>
        <p:xfrm>
          <a:off x="323528" y="1556791"/>
          <a:ext cx="8640960" cy="45899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60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  <a:latin typeface="Calibri"/>
                        </a:rPr>
                        <a:t>Σημαντικά στοιχεία</a:t>
                      </a:r>
                      <a:endParaRPr lang="el-GR" sz="900" b="1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  <a:latin typeface="Calibri"/>
                        </a:rPr>
                        <a:t>Εκδοχές</a:t>
                      </a:r>
                      <a:endParaRPr lang="el-GR" sz="900" b="1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9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/>
                        </a:rPr>
                        <a:t>Ο/Η μαθητής/τρια ασχολείται με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b="1" dirty="0">
                          <a:effectLst/>
                          <a:latin typeface="Calibri"/>
                        </a:rPr>
                        <a:t>ερωτήσεις επιστημονικού χαρακτήρα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  <a:latin typeface="Calibri"/>
                        </a:rPr>
                        <a:t>Ο/Η μαθητής/τρια θέτει μια ερώτηση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  <a:latin typeface="Calibri"/>
                        </a:rPr>
                        <a:t>Ο/Η μαθητής/τρια επιλέγει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b="0" dirty="0">
                          <a:effectLst/>
                          <a:latin typeface="Calibri"/>
                        </a:rPr>
                        <a:t>ερώτηση, θέτει νέες ερωτήσεις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  <a:latin typeface="Calibri"/>
                        </a:rPr>
                        <a:t>Ο/Η μαθητής/τρια συγκεκριμενοποιεί ή διασαφηνίζει την ερώτηση του/της δασκάλου, τα σχετικά υλικά ή την πηγή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  <a:latin typeface="Calibri"/>
                        </a:rPr>
                        <a:t>Ο/Η μαθητής/τρια ασχολείται με την ερώτηση του/της δασκάλου, τα σχετικά υλικά και την πηγή</a:t>
                      </a:r>
                    </a:p>
                  </a:txBody>
                  <a:tcPr marL="68580" marR="68580" marT="0" marB="0" anchor="ctr"/>
                </a:tc>
              </a:tr>
              <a:tr h="79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  <a:latin typeface="Calibri"/>
                        </a:rPr>
                        <a:t>Ο/Η μαθητής/τρια δίνει προτεραιότητα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b="1" dirty="0" smtClean="0">
                          <a:effectLst/>
                          <a:latin typeface="Calibri"/>
                        </a:rPr>
                        <a:t>στα αποδεικτικά στοιχεία για να απαντήσει τις ερωτήσεις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καθορίζει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τι είναι αποδεικτικό στοιχείο και το συλλέγει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καθοδηγείται να συλλέξει ορισμένα δεδομένα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λαμβάνει δεδομένα και πρέπει να τα αναλύσει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λαμβάνει δεδομένα και μαθαίνει πώς να τα αναλύσει</a:t>
                      </a:r>
                    </a:p>
                  </a:txBody>
                  <a:tcPr marL="68580" marR="68580" marT="0" marB="0" anchor="ctr"/>
                </a:tc>
              </a:tr>
              <a:tr h="102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/>
                        </a:rPr>
                        <a:t>Ο/Η μαθητής/τρια 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b="1" dirty="0">
                          <a:effectLst/>
                          <a:latin typeface="Calibri"/>
                        </a:rPr>
                        <a:t>διατυπώνει εξηγήσεις με βάση τα αποδεικτικά στοιχεία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διατυπώνει εξηγήσεις αφού συνοψίσει τα αποδεικτικά στοιχεία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καθοδηγείται στη διαδικασία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διατύπωσης εξηγήσεων με βάση τα αποδεικτικά στοιχεία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λαμβάνει οδηγίες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για πιθανούς τρόπους χρήσης των αποδεικτικών στοιχείων για τη διατύπωση εξηγήσεων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λαμβάνει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αποδεικτικά στοιχεία</a:t>
                      </a:r>
                    </a:p>
                  </a:txBody>
                  <a:tcPr marL="68580" marR="68580" marT="0" marB="0" anchor="ctr"/>
                </a:tc>
              </a:tr>
              <a:tr h="67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/>
                        </a:rPr>
                        <a:t>Ο/Η μαθητής/τρια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b="1" dirty="0">
                          <a:effectLst/>
                          <a:latin typeface="Calibri"/>
                        </a:rPr>
                        <a:t>συσχετίζει τις εξηγήσεις με την επιστημονική γνώση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εξετάζει ανεξάρτητα άλλους πόρους και τους συσχετίζει με εξηγήσεις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καθοδηγείται 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προς τομείς και πηγές επιστημονικών γνώσεων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λαμβάνει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πιθανούς συσχετισμούς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54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/>
                        </a:rPr>
                        <a:t>Ο/Η μαθητής/τρια 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b="1" dirty="0">
                          <a:effectLst/>
                          <a:latin typeface="Calibri"/>
                        </a:rPr>
                        <a:t>παρουσιάζει και αιτιολογεί ερμηνείες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διατυπώνει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λογικά επιχειρήματα για να παρουσιάσει εξηγήσεις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καθοδηγείται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στην ανάπτυξη της επικοινωνίας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λαμβάνει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αναλυτικές κατευθυντήριες οδηγίες για να βελτιώσει την επικοινωνία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Ο/Η μαθητής/τρια καθοδηγεί</a:t>
                      </a:r>
                      <a:r>
                        <a:rPr sz="900" dirty="0"/>
                        <a:t/>
                      </a:r>
                      <a:br>
                        <a:rPr sz="900" dirty="0"/>
                      </a:br>
                      <a:r>
                        <a:rPr lang="en-GB" sz="900" dirty="0">
                          <a:effectLst/>
                          <a:latin typeface="Calibri"/>
                        </a:rPr>
                        <a:t>τα βήματα και τις διαδικασίες της επικοινωνίας</a:t>
                      </a:r>
                    </a:p>
                  </a:txBody>
                  <a:tcPr marL="68580" marR="68580" marT="0" marB="0" anchor="ctr"/>
                </a:tc>
              </a:tr>
              <a:tr h="38680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Περισσότερα……...................................................................Ποσοστό αυτοκαθοδήγησης μαθητή/τριας…….......................................Λιγότερα</a:t>
                      </a:r>
                      <a:r>
                        <a:rPr sz="900" dirty="0"/>
                        <a:t> </a:t>
                      </a:r>
                      <a:endParaRPr lang="el-GR" sz="900" b="1" dirty="0">
                        <a:effectLst/>
                        <a:latin typeface="+mj-lt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03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Λιγότερα……..............................................................Ποσοστό καθοδήγησης από υλικό δασκάλου/ας……....................................Περισσότερα</a:t>
                      </a:r>
                      <a:r>
                        <a:rPr sz="900" dirty="0"/>
                        <a:t> </a:t>
                      </a:r>
                      <a:endParaRPr lang="el-GR" sz="900" b="1" dirty="0">
                        <a:effectLst/>
                        <a:latin typeface="+mj-lt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32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90769"/>
            <a:ext cx="5311502" cy="1250462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00B050"/>
                </a:solidFill>
              </a:rPr>
              <a:t>Συζήτηση παραδειγμάτων από την τάξη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7115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>
                <a:latin typeface="+mj-lt"/>
              </a:rPr>
              <a:t>Εργαστείτε σε ομάδες των 4 ατόμων</a:t>
            </a:r>
          </a:p>
          <a:p>
            <a:pPr marL="0" indent="0">
              <a:buNone/>
            </a:pPr>
            <a:r>
              <a:rPr lang="el-GR" dirty="0" smtClean="0">
                <a:latin typeface="+mj-lt"/>
              </a:rPr>
              <a:t>2 παραδείγματα από την τάξη για κάθε ομάδα – Εστιάστε σε:</a:t>
            </a:r>
          </a:p>
          <a:p>
            <a:pPr lvl="0"/>
            <a:r>
              <a:rPr lang="el-GR" sz="2800" dirty="0">
                <a:latin typeface="+mj-lt"/>
              </a:rPr>
              <a:t>Τι προσεγγίσεις χρησιμοποίησαν τα παιδιά για να εκφράσουν/παρουσιάσουν τις ιδέες; </a:t>
            </a:r>
          </a:p>
          <a:p>
            <a:pPr lvl="0"/>
            <a:r>
              <a:rPr lang="el-GR" sz="2800" dirty="0">
                <a:latin typeface="+mj-lt"/>
              </a:rPr>
              <a:t>Με ποιους τρόπους μπορούν οι προσεγγίσεις που έχουν εντοπιστεί να στηρίξουν τη μάθηση;</a:t>
            </a:r>
          </a:p>
          <a:p>
            <a:pPr lvl="0"/>
            <a:r>
              <a:rPr lang="el-GR" sz="2800" dirty="0">
                <a:latin typeface="+mj-lt"/>
              </a:rPr>
              <a:t>Τι αποδεικτικά στοιχεία μάθησης παρέχονται - πώς μπορείτε να τα αξιοποιήσετε;</a:t>
            </a:r>
          </a:p>
          <a:p>
            <a:pPr lvl="0"/>
            <a:r>
              <a:rPr lang="el-GR" sz="2800" dirty="0">
                <a:latin typeface="+mj-lt"/>
              </a:rPr>
              <a:t>Με </a:t>
            </a:r>
            <a:r>
              <a:rPr lang="el-GR" sz="2800" dirty="0" smtClean="0">
                <a:latin typeface="+mj-lt"/>
              </a:rPr>
              <a:t>ποιον </a:t>
            </a:r>
            <a:r>
              <a:rPr lang="el-GR" sz="2800" dirty="0">
                <a:latin typeface="+mj-lt"/>
              </a:rPr>
              <a:t>τρόπο στηρίζει ο/η δάσκαλος/α τον αναστοχασμό και </a:t>
            </a:r>
            <a:r>
              <a:rPr lang="el-GR" sz="2800" dirty="0" smtClean="0">
                <a:latin typeface="+mj-lt"/>
              </a:rPr>
              <a:t>το συλλογισμό;</a:t>
            </a:r>
            <a:endParaRPr lang="el-GR" sz="2800" dirty="0">
              <a:latin typeface="+mj-lt"/>
            </a:endParaRPr>
          </a:p>
          <a:p>
            <a:pPr lvl="0"/>
            <a:r>
              <a:rPr lang="el-GR" sz="2800" dirty="0">
                <a:latin typeface="+mj-lt"/>
              </a:rPr>
              <a:t>Τι ερωτήσεις θα θέλατε να κάνετε;</a:t>
            </a:r>
          </a:p>
          <a:p>
            <a:pPr lvl="0"/>
            <a:r>
              <a:rPr lang="el-GR" sz="2800" dirty="0" smtClean="0">
                <a:latin typeface="+mj-lt"/>
              </a:rPr>
              <a:t>Σημειώστε βασικά σημεία στο φύλλο που σας δόθηκε.</a:t>
            </a:r>
            <a:endParaRPr lang="el-GR" sz="2800" dirty="0">
              <a:latin typeface="+mj-lt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82154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Κατασκευές με τουβλάκια: </a:t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>Παιδιά ηλικίας 5 ετών</a:t>
            </a:r>
            <a:r>
              <a:rPr dirty="0"/>
              <a:t/>
            </a:r>
            <a:br>
              <a:rPr dirty="0"/>
            </a:br>
            <a:r>
              <a:rPr lang="el-GR" sz="2800" b="1" dirty="0" smtClean="0">
                <a:solidFill>
                  <a:srgbClr val="00B050"/>
                </a:solidFill>
              </a:rPr>
              <a:t>Χτίζοντας τον Πύργο της Πίζας</a:t>
            </a:r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4" name="Grafik 6" descr="G:\NarrativesStand1503\D1Bea_Pre\D1Bea_Pre_Bricks\D1Bea_Pre_Image_TowerOfPisa_130213_Brick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7" b="316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72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70984" cy="136815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Απόσταση του Ήλιου: </a:t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>Παιδιά ηλικίας 5 ετών </a:t>
            </a:r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273" b="6273"/>
          <a:stretch>
            <a:fillRect/>
          </a:stretch>
        </p:blipFill>
        <p:spPr>
          <a:xfrm>
            <a:off x="467544" y="2492896"/>
            <a:ext cx="4843492" cy="23762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268760"/>
            <a:ext cx="273169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4261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Εισαγωγή στο έργο CEYS</a:t>
            </a:r>
            <a:r>
              <a:rPr lang="el-GR" sz="2200" b="1" dirty="0" smtClean="0">
                <a:solidFill>
                  <a:srgbClr val="00B050"/>
                </a:solidFill>
              </a:rPr>
              <a:t> </a:t>
            </a:r>
            <a:br>
              <a:rPr lang="el-GR" sz="2200" b="1" dirty="0" smtClean="0">
                <a:solidFill>
                  <a:srgbClr val="00B050"/>
                </a:solidFill>
              </a:rPr>
            </a:br>
            <a:r>
              <a:rPr lang="el-GR" sz="2200" b="1" dirty="0" smtClean="0">
                <a:solidFill>
                  <a:srgbClr val="00B050"/>
                </a:solidFill>
              </a:rPr>
              <a:t>(χρησιμοποιήστε ανάλογα με το πλαίσιο)</a:t>
            </a:r>
            <a:endParaRPr lang="el-GR" sz="2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l-GR" dirty="0">
                <a:latin typeface="+mj-lt"/>
              </a:rPr>
              <a:t>Ευρωπαϊκό έργο Erasmus+</a:t>
            </a:r>
          </a:p>
          <a:p>
            <a:pPr>
              <a:lnSpc>
                <a:spcPct val="100000"/>
              </a:lnSpc>
            </a:pPr>
            <a:r>
              <a:rPr lang="el-GR" dirty="0">
                <a:latin typeface="+mj-lt"/>
              </a:rPr>
              <a:t>Εταίροι σε Βέλγιο, Ελλάδα, Ρουμανία, ΗΒ</a:t>
            </a:r>
          </a:p>
          <a:p>
            <a:pPr>
              <a:lnSpc>
                <a:spcPct val="100000"/>
              </a:lnSpc>
            </a:pPr>
            <a:r>
              <a:rPr lang="el-GR" dirty="0">
                <a:latin typeface="+mj-lt"/>
              </a:rPr>
              <a:t>Συνέχιση του έργου «Creative Little Scientists» (Δημιουργικοί Μικροί Επιστήμονες) </a:t>
            </a:r>
            <a:r>
              <a:rPr lang="el-GR" dirty="0">
                <a:latin typeface="+mj-lt"/>
                <a:hlinkClick r:id="rId3"/>
              </a:rPr>
              <a:t>http://www.creative-little-scientists.eu</a:t>
            </a:r>
            <a:endParaRPr lang="el-GR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l-GR" dirty="0">
                <a:latin typeface="+mj-lt"/>
              </a:rPr>
              <a:t> Στόχοι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l-GR" dirty="0">
                <a:latin typeface="+mj-lt"/>
              </a:rPr>
              <a:t>Ανάπτυξη της πορείας εξέλιξης του/της δασκάλου/ας και ανάπτυξη του συνοδευτικού υλικού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l-GR" dirty="0">
                <a:latin typeface="+mj-lt"/>
              </a:rPr>
              <a:t>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(μέχρι την ηλικία των οκτώ)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8215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Ήχος: Παιδιά ηλικίας 7-9 ετών</a:t>
            </a:r>
            <a:r>
              <a:rPr dirty="0"/>
              <a:t/>
            </a:r>
            <a:br>
              <a:rPr dirty="0"/>
            </a:br>
            <a:r>
              <a:rPr lang="el-GR" sz="2800" b="1" dirty="0" smtClean="0">
                <a:solidFill>
                  <a:srgbClr val="00B050"/>
                </a:solidFill>
              </a:rPr>
              <a:t>Εξερεύνηση τρόπων παραγωγής ήχου</a:t>
            </a:r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315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Αεροσκάφος: Παιδιά ηλικίας 6-7 ετών                                                      Σχεδιάστε και φτιάξτε ένα αεροσκάφος</a:t>
            </a:r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DSCN0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96818"/>
            <a:ext cx="3128392" cy="4171189"/>
          </a:xfrm>
          <a:prstGeom prst="rect">
            <a:avLst/>
          </a:prstGeom>
        </p:spPr>
      </p:pic>
      <p:pic>
        <p:nvPicPr>
          <p:cNvPr id="6" name="Picture 5" descr="DSCN0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772816"/>
            <a:ext cx="2662188" cy="1996641"/>
          </a:xfrm>
          <a:prstGeom prst="rect">
            <a:avLst/>
          </a:prstGeom>
        </p:spPr>
      </p:pic>
      <p:pic>
        <p:nvPicPr>
          <p:cNvPr id="7" name="Picture 6" descr=":Field Work Research Data:3. Kingsmead Primary School:Images:2 Tuesday 12 Feb 2013:4. Science (Year 2):DSCN05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475721" y="3644959"/>
            <a:ext cx="20881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835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Πώς θα μπορούσαν τέτοιες προσεγγίσεις να ενισχύσουν τη δημιουργικότητα στη μάθηση;</a:t>
            </a: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+mj-lt"/>
              </a:rPr>
              <a:t>Αίσθηση πρωτοβουλίας</a:t>
            </a:r>
          </a:p>
          <a:p>
            <a:r>
              <a:rPr lang="el-GR" dirty="0">
                <a:latin typeface="+mj-lt"/>
              </a:rPr>
              <a:t>Κίνητρο</a:t>
            </a:r>
          </a:p>
          <a:p>
            <a:r>
              <a:rPr lang="el-GR" dirty="0">
                <a:latin typeface="+mj-lt"/>
              </a:rPr>
              <a:t>Δυνατότητα να παράγουν κάτι νέο</a:t>
            </a:r>
          </a:p>
          <a:p>
            <a:r>
              <a:rPr lang="el-GR" dirty="0">
                <a:latin typeface="+mj-lt"/>
              </a:rPr>
              <a:t>Ικανότητα σύνδεσης όσων έχουν μάθει κατά τη διάρκεια των μαθημάτων με θέματα από άλλα μαθήματα</a:t>
            </a:r>
          </a:p>
          <a:p>
            <a:r>
              <a:rPr lang="el-GR" dirty="0">
                <a:latin typeface="+mj-lt"/>
              </a:rPr>
              <a:t>Φαντασία</a:t>
            </a:r>
          </a:p>
          <a:p>
            <a:r>
              <a:rPr lang="el-GR" dirty="0">
                <a:latin typeface="+mj-lt"/>
              </a:rPr>
              <a:t>Περιέργεια</a:t>
            </a:r>
          </a:p>
          <a:p>
            <a:r>
              <a:rPr lang="el-GR" dirty="0">
                <a:latin typeface="+mj-lt"/>
              </a:rPr>
              <a:t>Δυνατότητα να εργάζονται από κοινού</a:t>
            </a:r>
          </a:p>
          <a:p>
            <a:r>
              <a:rPr lang="el-GR" dirty="0">
                <a:latin typeface="+mj-lt"/>
              </a:rPr>
              <a:t>Δεξιότητες σκέψης</a:t>
            </a:r>
          </a:p>
          <a:p>
            <a:pPr marL="0" indent="0">
              <a:buNone/>
            </a:pPr>
            <a:r>
              <a:rPr lang="el-GR" i="1" dirty="0" smtClean="0">
                <a:solidFill>
                  <a:srgbClr val="008000"/>
                </a:solidFill>
                <a:latin typeface="+mj-lt"/>
              </a:rPr>
              <a:t>(Παράγοντες από το Εννοιολογικό Πλαίσιο CLS)</a:t>
            </a:r>
            <a:endParaRPr lang="el-GR" i="1" dirty="0">
              <a:solidFill>
                <a:srgbClr val="008000"/>
              </a:solidFill>
              <a:latin typeface="+mj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3424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564904"/>
            <a:ext cx="208823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Αφίσα που μπορεί να χρησιμοποιηθεί για την παρουσίαση ή την ενίσχυση πτυχών της Φύσης της Επιστήμης </a:t>
            </a:r>
          </a:p>
          <a:p>
            <a:pPr algn="ctr"/>
            <a:r>
              <a:rPr lang="el-GR" dirty="0" smtClean="0">
                <a:latin typeface="+mj-lt"/>
              </a:rPr>
              <a:t>(Akerson et al., 2011, σελ69)</a:t>
            </a:r>
            <a:endParaRPr lang="el-GR" dirty="0">
              <a:latin typeface="+mj-lt"/>
            </a:endParaRPr>
          </a:p>
        </p:txBody>
      </p:sp>
      <p:pic>
        <p:nvPicPr>
          <p:cNvPr id="5" name="Picture 4" descr="C:\Users\fani\Dropbox\CEYS\Intellectual Output O3\First Training Modules - materials and evaluations\Module 3 Focus on the nature of science\EA\NOS_Flower_G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50" y="980727"/>
            <a:ext cx="5560590" cy="49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2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418654"/>
            <a:ext cx="5770984" cy="1138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>
                <a:solidFill>
                  <a:srgbClr val="00B050"/>
                </a:solidFill>
              </a:rPr>
              <a:t>Επιπτώσεις στον σχεδιασμό</a:t>
            </a:r>
            <a:r>
              <a:rPr dirty="0"/>
              <a:t/>
            </a:r>
            <a:br>
              <a:rPr dirty="0"/>
            </a:br>
            <a:r>
              <a:rPr lang="el-GR" sz="2000" dirty="0" smtClean="0"/>
              <a:t>Τρωτός ιστός αράχνης Van den Akker (2007 σ. 39)</a:t>
            </a:r>
            <a:r>
              <a:rPr dirty="0"/>
              <a:t/>
            </a:r>
            <a:br>
              <a:rPr dirty="0"/>
            </a:br>
            <a:endParaRPr lang="el-GR" sz="2000" b="1" dirty="0">
              <a:solidFill>
                <a:srgbClr val="008000"/>
              </a:solidFill>
            </a:endParaRPr>
          </a:p>
        </p:txBody>
      </p:sp>
      <p:pic>
        <p:nvPicPr>
          <p:cNvPr id="6" name="Afbeelding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"/>
          <a:stretch>
            <a:fillRect/>
          </a:stretch>
        </p:blipFill>
        <p:spPr bwMode="auto">
          <a:xfrm>
            <a:off x="1691680" y="1608252"/>
            <a:ext cx="5400600" cy="46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1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Αναστοχασμός</a:t>
            </a:r>
            <a:endParaRPr lang="el-GR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772816"/>
            <a:ext cx="7697153" cy="4318622"/>
          </a:xfrm>
        </p:spPr>
        <p:txBody>
          <a:bodyPr>
            <a:normAutofit fontScale="92500"/>
          </a:bodyPr>
          <a:lstStyle/>
          <a:p>
            <a:r>
              <a:rPr lang="el-GR" sz="2400" dirty="0" smtClean="0">
                <a:latin typeface="+mj-lt"/>
              </a:rPr>
              <a:t>Ανατρέξτε στα αρχικά σας αυτοκόλλητα ως ομάδα: θα θέλατε να προσθέσετε κάτι; Σημειώστε τυχόν πρόσθετα σχόλια ή ζητήματα με άλλο χρώμα (στυλό/αυτοκόλλητο).</a:t>
            </a:r>
          </a:p>
          <a:p>
            <a:r>
              <a:rPr lang="el-GR" sz="2400" dirty="0">
                <a:latin typeface="+mj-lt"/>
              </a:rPr>
              <a:t>Με </a:t>
            </a:r>
            <a:r>
              <a:rPr lang="el-GR" sz="2400" dirty="0" smtClean="0">
                <a:latin typeface="+mj-lt"/>
              </a:rPr>
              <a:t>ποιον </a:t>
            </a:r>
            <a:r>
              <a:rPr lang="el-GR" sz="2400" dirty="0">
                <a:latin typeface="+mj-lt"/>
              </a:rPr>
              <a:t>τρόπο στήριξαν οι διαφορετικές δραστηριότητες την ανάπτυξη της </a:t>
            </a:r>
            <a:r>
              <a:rPr lang="el-GR" sz="2400" dirty="0" smtClean="0">
                <a:latin typeface="+mj-lt"/>
              </a:rPr>
              <a:t>σκέψης σας;</a:t>
            </a:r>
            <a:endParaRPr lang="el-GR" sz="2400" dirty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Με ποιους τρόπους σας βοήθησαν να αναστοχαστείτε τους τρόπους με τους οποίους τα παιδιά μπορούν να παρουσιάσουν και να εκφράσουν τις ιδέες τους;</a:t>
            </a:r>
          </a:p>
          <a:p>
            <a:r>
              <a:rPr lang="el-GR" sz="2400" dirty="0">
                <a:latin typeface="+mj-lt"/>
              </a:rPr>
              <a:t>Σημειώστε 2 δράσεις που θα αναλάβετε αξιοποιώντας το υλικό της ενότητας.</a:t>
            </a:r>
          </a:p>
          <a:p>
            <a:r>
              <a:rPr lang="el-GR" sz="2400" dirty="0" smtClean="0">
                <a:latin typeface="+mj-lt"/>
              </a:rPr>
              <a:t>Σε ποιο βαθμό εκπληρώθηκαν οι στόχοι αυτής της ενότητας;</a:t>
            </a:r>
          </a:p>
        </p:txBody>
      </p:sp>
    </p:spTree>
    <p:extLst>
      <p:ext uri="{BB962C8B-B14F-4D97-AF65-F5344CB8AC3E}">
        <p14:creationId xmlns:p14="http://schemas.microsoft.com/office/powerpoint/2010/main" val="13742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7" y="634914"/>
            <a:ext cx="5634191" cy="9250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Περισσότερες πληροφορίες</a:t>
            </a:r>
            <a:endParaRPr lang="el-GR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08" y="1700808"/>
            <a:ext cx="7886700" cy="4625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100" b="1" dirty="0">
                <a:solidFill>
                  <a:srgbClr val="FF0000"/>
                </a:solidFill>
                <a:latin typeface="+mj-lt"/>
              </a:rPr>
              <a:t>Creative Little Scientists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600" dirty="0" smtClean="0">
                <a:solidFill>
                  <a:srgbClr val="FF0000"/>
                </a:solidFill>
                <a:latin typeface="+mj-lt"/>
              </a:rPr>
              <a:t>(Έργο του 7ου ΠΠ της ΕΕ 2011 – 2014)</a:t>
            </a:r>
            <a:endParaRPr lang="el-GR" sz="26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2600" dirty="0">
                <a:latin typeface="+mj-lt"/>
              </a:rPr>
              <a:t>Αρχές σχεδιασμού και πρότυπο υλικό βάσει επί τόπου εργασίας </a:t>
            </a:r>
            <a:r>
              <a:rPr lang="el-GR" sz="2600" dirty="0">
                <a:latin typeface="+mj-lt"/>
                <a:hlinkClick r:id="rId3"/>
              </a:rPr>
              <a:t>www.creative-little-scientists.eu</a:t>
            </a:r>
            <a:endParaRPr lang="el-GR" sz="2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100" dirty="0">
              <a:latin typeface="+mj-lt"/>
            </a:endParaRPr>
          </a:p>
          <a:p>
            <a:pPr marL="0" indent="0">
              <a:buNone/>
            </a:pPr>
            <a:r>
              <a:rPr lang="el-GR" sz="3100" b="1" dirty="0">
                <a:solidFill>
                  <a:srgbClr val="FF0000"/>
                </a:solidFill>
                <a:latin typeface="+mj-lt"/>
              </a:rPr>
              <a:t>Creativity in Early Years Science Education </a:t>
            </a:r>
          </a:p>
          <a:p>
            <a:pPr marL="0" indent="0">
              <a:buNone/>
            </a:pPr>
            <a:r>
              <a:rPr lang="el-GR" sz="2600" dirty="0" smtClean="0">
                <a:solidFill>
                  <a:srgbClr val="FF0000"/>
                </a:solidFill>
                <a:latin typeface="+mj-lt"/>
              </a:rPr>
              <a:t>(Έργο της ΕΕ Erasmus+ 2014 </a:t>
            </a:r>
            <a:r>
              <a:rPr lang="el-GR" sz="2600" dirty="0">
                <a:solidFill>
                  <a:srgbClr val="FF0000"/>
                </a:solidFill>
              </a:rPr>
              <a:t>– </a:t>
            </a:r>
            <a:r>
              <a:rPr lang="el-GR" sz="2600" dirty="0" smtClean="0">
                <a:solidFill>
                  <a:srgbClr val="FF0000"/>
                </a:solidFill>
                <a:latin typeface="+mj-lt"/>
              </a:rPr>
              <a:t>2017)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600" dirty="0" smtClean="0">
                <a:latin typeface="+mj-lt"/>
              </a:rPr>
              <a:t>Υλικό προγράμματος σπουδών και επιμόρφωσης για τη συνεχή επαγγελματική ανάπτυξη (CPD) των δασκάλων για την προώθηση δημιουργικών προσεγγίσεων στις φυσικές επιστήμες στην πρώιμη σχολική εκπαίδευση </a:t>
            </a:r>
            <a:r>
              <a:rPr lang="el-GR" sz="2600" dirty="0" smtClean="0">
                <a:latin typeface="+mj-lt"/>
                <a:hlinkClick r:id="rId4"/>
              </a:rPr>
              <a:t>www.ceys‐project.eu</a:t>
            </a:r>
            <a:endParaRPr lang="el-GR" sz="2600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48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257300" y="1334663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8510" r="12327"/>
          <a:stretch/>
        </p:blipFill>
        <p:spPr>
          <a:xfrm>
            <a:off x="3443678" y="578247"/>
            <a:ext cx="5279434" cy="53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175" y="4932363"/>
            <a:ext cx="777716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9906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	</a:t>
            </a:r>
            <a:r>
              <a:rPr lang="en-US" sz="1400" dirty="0">
                <a:solidFill>
                  <a:prstClr val="black"/>
                </a:solidFill>
                <a:ea typeface="ＭＳ Ｐゴシック" pitchFamily="34" charset="-128"/>
              </a:rPr>
              <a:t>© </a:t>
            </a:r>
            <a:r>
              <a:rPr lang="en-US" sz="1400" i="1" dirty="0">
                <a:solidFill>
                  <a:prstClr val="black"/>
                </a:solidFill>
                <a:ea typeface="ＭＳ Ｐゴシック" pitchFamily="34" charset="-128"/>
              </a:rPr>
              <a:t>2017 CREATIVITY IN EARLY YEARS SCIENCE EDUCATION Consortium</a:t>
            </a:r>
          </a:p>
          <a:p>
            <a:pPr>
              <a:spcAft>
                <a:spcPts val="600"/>
              </a:spcAft>
              <a:tabLst>
                <a:tab pos="990600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ea typeface="ＭＳ Ｐゴシック" pitchFamily="34" charset="-128"/>
              </a:rPr>
              <a:t>This work is licensed under the Creative Commons Attribution-NonCommercial-NoDerivatives 4.0 International License. To view a copy of this license, visit </a:t>
            </a:r>
            <a:r>
              <a:rPr lang="en-US" sz="1400" u="sng" dirty="0">
                <a:solidFill>
                  <a:prstClr val="black"/>
                </a:solidFill>
                <a:ea typeface="ＭＳ Ｐゴシック" pitchFamily="34" charset="-128"/>
                <a:hlinkClick r:id="rId2"/>
              </a:rPr>
              <a:t>http://creativecommons.org/licenses/by-nc-nd/4.0/</a:t>
            </a:r>
            <a:r>
              <a:rPr lang="en-US" sz="1400" dirty="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endParaRPr lang="el-GR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775"/>
            <a:ext cx="7772400" cy="3455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 smtClean="0">
                <a:solidFill>
                  <a:srgbClr val="FF0000"/>
                </a:solidFill>
              </a:rPr>
              <a:t>Creativity </a:t>
            </a:r>
            <a:r>
              <a:rPr lang="en-US" sz="3100" dirty="0">
                <a:solidFill>
                  <a:srgbClr val="FF0000"/>
                </a:solidFill>
              </a:rPr>
              <a:t>in Early Years Science </a:t>
            </a:r>
            <a:r>
              <a:rPr lang="en-US" sz="3100" dirty="0" smtClean="0">
                <a:solidFill>
                  <a:srgbClr val="FF0000"/>
                </a:solidFill>
              </a:rPr>
              <a:t>EDUCATION (2014-2017</a:t>
            </a:r>
            <a:r>
              <a:rPr lang="en-US" sz="3100" dirty="0">
                <a:solidFill>
                  <a:srgbClr val="FF0000"/>
                </a:solidFill>
              </a:rPr>
              <a:t>)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hlinkClick r:id="rId3"/>
              </a:rPr>
              <a:t>www.ceys-project.eu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i="1" dirty="0">
              <a:solidFill>
                <a:srgbClr val="00B050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860800"/>
            <a:ext cx="7185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32363"/>
            <a:ext cx="9159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Στόχοι της ενότητας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8965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l-GR" dirty="0">
                <a:latin typeface="+mj-lt"/>
              </a:rPr>
              <a:t>Αύξηση της συνειδητοποίησης των βασικών ρόλων </a:t>
            </a:r>
            <a:r>
              <a:rPr lang="el-GR" dirty="0" smtClean="0">
                <a:latin typeface="+mj-lt"/>
              </a:rPr>
              <a:t>της έκφρασης </a:t>
            </a:r>
            <a:r>
              <a:rPr lang="el-GR" dirty="0">
                <a:latin typeface="+mj-lt"/>
              </a:rPr>
              <a:t>και </a:t>
            </a:r>
            <a:r>
              <a:rPr lang="el-GR" dirty="0" smtClean="0">
                <a:latin typeface="+mj-lt"/>
              </a:rPr>
              <a:t>της παρουσίασης </a:t>
            </a:r>
            <a:r>
              <a:rPr lang="el-GR" dirty="0">
                <a:latin typeface="+mj-lt"/>
              </a:rPr>
              <a:t>ιδεών σε διερευνητικές προσεγγίσεις </a:t>
            </a:r>
            <a:r>
              <a:rPr lang="el-GR" dirty="0" smtClean="0">
                <a:latin typeface="+mj-lt"/>
              </a:rPr>
              <a:t>της μάθησης.</a:t>
            </a:r>
            <a:endParaRPr lang="el-GR" dirty="0">
              <a:latin typeface="+mj-lt"/>
            </a:endParaRPr>
          </a:p>
          <a:p>
            <a:pPr lvl="0"/>
            <a:r>
              <a:rPr lang="el-GR" dirty="0">
                <a:latin typeface="+mj-lt"/>
              </a:rPr>
              <a:t>Επισήμανση της ανάγκης των επαγγελματιών να εισαγάγουν και να </a:t>
            </a:r>
            <a:r>
              <a:rPr lang="el-GR" dirty="0" smtClean="0">
                <a:latin typeface="+mj-lt"/>
              </a:rPr>
              <a:t>αναγνωρίσουν διάφορους τρόπους </a:t>
            </a:r>
            <a:r>
              <a:rPr lang="el-GR" dirty="0">
                <a:latin typeface="+mj-lt"/>
              </a:rPr>
              <a:t>έκφρασης και παρουσίασης στην προώθηση της προφορικής έκφρασης και του αναστοχασμού των παιδιών στην ανάπτυξη των ιδεών και των στρατηγικών τους.</a:t>
            </a:r>
          </a:p>
          <a:p>
            <a:pPr lvl="0"/>
            <a:r>
              <a:rPr lang="el-GR" dirty="0">
                <a:latin typeface="+mj-lt"/>
              </a:rPr>
              <a:t>Ενίσχυση της αναγνώρισης της σημασίας της έκφρασης και της παρουσίασης των ιδεών των παιδιών ως αφετηρία για ερωτήσεις, συζήτηση και περαιτέρω </a:t>
            </a:r>
            <a:r>
              <a:rPr lang="el-GR" dirty="0" smtClean="0">
                <a:latin typeface="+mj-lt"/>
              </a:rPr>
              <a:t>έρευνα.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Απεικόνιση των </a:t>
            </a:r>
            <a:r>
              <a:rPr lang="el-GR" dirty="0">
                <a:latin typeface="+mj-lt"/>
              </a:rPr>
              <a:t>τρόπων με τους οποίους η έκφραση και η παρουσίαση </a:t>
            </a:r>
            <a:r>
              <a:rPr lang="el-GR" dirty="0" smtClean="0">
                <a:latin typeface="+mj-lt"/>
              </a:rPr>
              <a:t>των παιδιών </a:t>
            </a:r>
            <a:r>
              <a:rPr lang="el-GR" dirty="0">
                <a:latin typeface="+mj-lt"/>
              </a:rPr>
              <a:t>με ποικίλους τρόπους μπορούν να αποτελέσουν τη βάση για αξιολόγηση (τόσο από τα παιδιά όσο και από </a:t>
            </a:r>
            <a:r>
              <a:rPr lang="el-GR" dirty="0" smtClean="0">
                <a:latin typeface="+mj-lt"/>
              </a:rPr>
              <a:t>τους/τις δασκάλους/ες) για τη διαμόρφωση του </a:t>
            </a:r>
            <a:r>
              <a:rPr lang="el-GR" dirty="0">
                <a:latin typeface="+mj-lt"/>
              </a:rPr>
              <a:t>μελλοντικού προγραμματισμού.</a:t>
            </a:r>
          </a:p>
          <a:p>
            <a:pPr lvl="0"/>
            <a:r>
              <a:rPr lang="el-GR" dirty="0" smtClean="0">
                <a:latin typeface="+mj-lt"/>
              </a:rPr>
              <a:t>Εξέταση τρόπων </a:t>
            </a:r>
            <a:r>
              <a:rPr lang="el-GR" dirty="0">
                <a:latin typeface="+mj-lt"/>
              </a:rPr>
              <a:t>με τους οποίους ο/η δάσκαλος/α προσφέρει </a:t>
            </a:r>
            <a:r>
              <a:rPr lang="el-GR" dirty="0" smtClean="0">
                <a:latin typeface="+mj-lt"/>
              </a:rPr>
              <a:t>στα παιδιά ποικίλες </a:t>
            </a:r>
            <a:r>
              <a:rPr lang="el-GR" dirty="0">
                <a:latin typeface="+mj-lt"/>
              </a:rPr>
              <a:t>ευκαιρίες για να μοιράζονται και να παρουσιάζουν τις ιδέες τους σε διαφορετικές φάσεις μιας έρευνας και </a:t>
            </a:r>
            <a:r>
              <a:rPr lang="el-GR" dirty="0" smtClean="0">
                <a:latin typeface="+mj-lt"/>
              </a:rPr>
              <a:t>καλλιεργεί στην </a:t>
            </a:r>
            <a:r>
              <a:rPr lang="el-GR" dirty="0">
                <a:latin typeface="+mj-lt"/>
              </a:rPr>
              <a:t>τάξη </a:t>
            </a:r>
            <a:r>
              <a:rPr lang="el-GR" dirty="0" smtClean="0">
                <a:latin typeface="+mj-lt"/>
              </a:rPr>
              <a:t>ένα κλίμα εντός του οποίου </a:t>
            </a:r>
            <a:r>
              <a:rPr lang="el-GR" dirty="0">
                <a:latin typeface="+mj-lt"/>
              </a:rPr>
              <a:t>τα παιδιά είναι πρόθυμα να συνεισφέρουν και να σκεφτούν </a:t>
            </a:r>
            <a:r>
              <a:rPr lang="el-GR" dirty="0" smtClean="0">
                <a:latin typeface="+mj-lt"/>
              </a:rPr>
              <a:t>ιδέες</a:t>
            </a:r>
            <a:r>
              <a:rPr lang="el-GR" dirty="0">
                <a:latin typeface="+mj-lt"/>
              </a:rPr>
              <a:t>.</a:t>
            </a:r>
          </a:p>
          <a:p>
            <a:r>
              <a:rPr lang="el-GR" dirty="0">
                <a:latin typeface="+mj-lt"/>
              </a:rPr>
              <a:t>Επισήμανση τρόπων με τους οποίους η ανταλλαγή και η συζήτηση ιδεών </a:t>
            </a:r>
            <a:r>
              <a:rPr lang="el-GR" dirty="0" smtClean="0">
                <a:latin typeface="+mj-lt"/>
              </a:rPr>
              <a:t>μπορούν να προωθήσουν τις </a:t>
            </a:r>
            <a:r>
              <a:rPr lang="el-GR" dirty="0">
                <a:latin typeface="+mj-lt"/>
              </a:rPr>
              <a:t>δημιουργικές </a:t>
            </a:r>
            <a:r>
              <a:rPr lang="el-GR" dirty="0" smtClean="0">
                <a:latin typeface="+mj-lt"/>
              </a:rPr>
              <a:t>προδιαθέσεις </a:t>
            </a:r>
            <a:r>
              <a:rPr lang="el-GR" dirty="0">
                <a:latin typeface="+mj-lt"/>
              </a:rPr>
              <a:t>στην επιστήμη</a:t>
            </a:r>
            <a:r>
              <a:rPr lang="el-GR" dirty="0" smtClean="0"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409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Σύνδεση με τις αρχές σχεδιασμού περιεχομένου και τα αποτελέσματα</a:t>
            </a:r>
            <a:endParaRPr lang="el-GR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8219256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900" dirty="0">
                <a:latin typeface="+mj-lt"/>
              </a:rPr>
              <a:t>9. </a:t>
            </a:r>
            <a:r>
              <a:rPr lang="el-GR" sz="2900" dirty="0" smtClean="0">
                <a:latin typeface="+mj-lt"/>
              </a:rPr>
              <a:t>Η </a:t>
            </a:r>
            <a:r>
              <a:rPr lang="el-GR" sz="2900" dirty="0">
                <a:latin typeface="+mj-lt"/>
              </a:rPr>
              <a:t>εκπαίδευση των δασκάλων θα πρέπει να βοηθά τους δασκάλους ν</a:t>
            </a:r>
            <a:r>
              <a:rPr lang="el-GR" sz="2900" b="1" dirty="0">
                <a:latin typeface="+mj-lt"/>
              </a:rPr>
              <a:t>α αξιοποιούν και να αξιολογούν με τον καλύτερο δυνατό τρόπο τους διάφορους τρόπους έκφρασης και παρουσίασης</a:t>
            </a:r>
            <a:r>
              <a:rPr lang="el-GR" sz="2900" dirty="0">
                <a:latin typeface="+mj-lt"/>
              </a:rPr>
              <a:t> της μάθησης της επιστήμης για να υποστηρίξουν </a:t>
            </a:r>
            <a:r>
              <a:rPr lang="el-GR" sz="2900" dirty="0" smtClean="0">
                <a:latin typeface="+mj-lt"/>
              </a:rPr>
              <a:t>τη διερεύνηση </a:t>
            </a:r>
            <a:r>
              <a:rPr lang="el-GR" sz="2900" dirty="0">
                <a:latin typeface="+mj-lt"/>
              </a:rPr>
              <a:t>και την ανάπτυξη της δημιουργικότητας.</a:t>
            </a:r>
            <a:endParaRPr lang="el-GR" sz="2900" b="1" dirty="0">
              <a:latin typeface="+mj-lt"/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2500" dirty="0">
                <a:latin typeface="+mj-lt"/>
              </a:rPr>
              <a:t>9.1 Οι δάσκαλοι θα πρέπει να μπορούν να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αναγνωρίζουν και να εκτιμούν τις διάφορες μορφές έκφρασης και παρουσίασης των ιδεών των παιδιών </a:t>
            </a:r>
            <a:r>
              <a:rPr lang="el-GR" sz="2500" dirty="0">
                <a:latin typeface="+mj-lt"/>
              </a:rPr>
              <a:t>και της μάθησης των φυσικών επιστημών και των μαθηματικών.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2500" dirty="0">
                <a:latin typeface="+mj-lt"/>
              </a:rPr>
              <a:t>9.2 Οι δάσκαλοι θα πρέπει να είναι σε θέση να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χρησιμοποιούν με τον καλύτερο τρόπο τις μορφές έκφρασης και παρουσίασης που προτιμούν τα </a:t>
            </a:r>
            <a:r>
              <a:rPr lang="el-GR" sz="2500" b="1" dirty="0" smtClean="0">
                <a:solidFill>
                  <a:srgbClr val="008000"/>
                </a:solidFill>
                <a:latin typeface="+mj-lt"/>
              </a:rPr>
              <a:t>παιδιά </a:t>
            </a:r>
            <a:r>
              <a:rPr lang="el-GR" sz="2500" dirty="0" smtClean="0">
                <a:latin typeface="+mj-lt"/>
              </a:rPr>
              <a:t>για </a:t>
            </a:r>
            <a:r>
              <a:rPr lang="el-GR" sz="2500" dirty="0">
                <a:latin typeface="+mj-lt"/>
              </a:rPr>
              <a:t>τις ιδέες των φυσικών επιστημών και των μαθηματικών για τη στήριξη της </a:t>
            </a:r>
            <a:r>
              <a:rPr lang="el-GR" sz="2500" dirty="0" smtClean="0">
                <a:latin typeface="+mj-lt"/>
              </a:rPr>
              <a:t>διερεύνησης </a:t>
            </a:r>
            <a:r>
              <a:rPr lang="el-GR" sz="2500" dirty="0">
                <a:latin typeface="+mj-lt"/>
              </a:rPr>
              <a:t>και της ανάπτυξης της δημιουργικότητάς τους.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2500" dirty="0">
                <a:latin typeface="+mj-lt"/>
              </a:rPr>
              <a:t>9.3 Οι δάσκαλοι θα πρέπει να είναι σε θέση να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επιλέγουν και να χρησιμοποιούν διαφορετικές προσεγγίσεις  και μορφές καταγραφής των ιδεών και της μάθησης των παιδιών </a:t>
            </a:r>
            <a:r>
              <a:rPr lang="el-GR" sz="2500" dirty="0">
                <a:latin typeface="+mj-lt"/>
              </a:rPr>
              <a:t>στις φυσικές επιστήμες και στα μαθηματικά σε διαφορετικά στάδια της μαθησιακής διαδικασίας και για διαφορετικούς σκοπούς, συμπεριλαμβανομένης της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στήριξης των διαδικασιών αναστοχασμού και </a:t>
            </a:r>
            <a:r>
              <a:rPr lang="el-GR" sz="2500" b="1" dirty="0" smtClean="0">
                <a:solidFill>
                  <a:srgbClr val="008000"/>
                </a:solidFill>
                <a:latin typeface="+mj-lt"/>
              </a:rPr>
              <a:t>του συλλογισμού των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παιδιών.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2500" dirty="0">
                <a:latin typeface="+mj-lt"/>
              </a:rPr>
              <a:t>9.4 Οι δάσκαλοι θα πρέπει να είναι σε θέση να χρησιμοποιούν τις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διάφορες μορφές έκφρασης και παρουσίασης των ιδεών των παιδιών </a:t>
            </a:r>
            <a:r>
              <a:rPr lang="el-GR" sz="2500" dirty="0">
                <a:latin typeface="+mj-lt"/>
              </a:rPr>
              <a:t>στις φυσικές επιστήμες και στα μαθηματικά (</a:t>
            </a:r>
            <a:r>
              <a:rPr lang="el-GR" sz="2500" dirty="0" smtClean="0">
                <a:latin typeface="+mj-lt"/>
              </a:rPr>
              <a:t>π.χ</a:t>
            </a:r>
            <a:r>
              <a:rPr lang="el-GR" sz="2500" dirty="0">
                <a:latin typeface="+mj-lt"/>
              </a:rPr>
              <a:t>. εικόνες, γραφήματα, χειρονομίες, σωματικές δραστηριότητες) </a:t>
            </a:r>
            <a:r>
              <a:rPr lang="el-GR" sz="2500" b="1" dirty="0">
                <a:solidFill>
                  <a:srgbClr val="008000"/>
                </a:solidFill>
                <a:latin typeface="+mj-lt"/>
              </a:rPr>
              <a:t>για λόγους αξιολόγησης</a:t>
            </a:r>
            <a:r>
              <a:rPr lang="el-GR" sz="2500" dirty="0" smtClean="0">
                <a:latin typeface="+mj-lt"/>
              </a:rPr>
              <a:t>.</a:t>
            </a:r>
            <a:endParaRPr lang="el-G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Σκεπτικό της ενότητας</a:t>
            </a:r>
            <a:endParaRPr lang="el-GR" sz="2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+mj-lt"/>
              </a:rPr>
              <a:t>Στήριξη του αναστοχασμού και του συλλογισμού που έχουν βασικό ρόλο στη μάθηση και τη διδασκαλία των φυσικών επιστημών</a:t>
            </a:r>
          </a:p>
          <a:p>
            <a:r>
              <a:rPr lang="el-GR" dirty="0" smtClean="0">
                <a:latin typeface="+mj-lt"/>
              </a:rPr>
              <a:t>Κεντρικός ρόλος στις διαδικασίες επιστημονικής διερεύνησης - παρατήρηση, σύγκριση, αξιολόγηση αποδεικτικών στοιχείων, ερμηνεία</a:t>
            </a:r>
          </a:p>
          <a:p>
            <a:r>
              <a:rPr lang="el-GR" dirty="0" smtClean="0">
                <a:latin typeface="+mj-lt"/>
              </a:rPr>
              <a:t>Να προσφερθούν ευκαιρίες για τη δημιουργικότητα των παιδιών στην ανάπτυξη και αξιολόγηση των ιδεών και των στρατηγικών τους </a:t>
            </a:r>
          </a:p>
          <a:p>
            <a:r>
              <a:rPr lang="el-GR" dirty="0" smtClean="0">
                <a:latin typeface="+mj-lt"/>
              </a:rPr>
              <a:t>Να προσφερθεί ένα πλαίσιο για αξιολόγηση από τους συμμαθητές και από τους ίδιους</a:t>
            </a:r>
          </a:p>
          <a:p>
            <a:pPr marL="0" indent="0">
              <a:buNone/>
            </a:pPr>
            <a:r>
              <a:rPr lang="el-GR" dirty="0" smtClean="0">
                <a:latin typeface="+mj-lt"/>
              </a:rPr>
              <a:t>Για να ανταποκριθούν στις ικανότητές τους - τα παιδιά χρειάζονται ευκαιρίες να παρουσιάσουν τις ιδέες τους με διαφορετικούς τρόπους</a:t>
            </a:r>
          </a:p>
          <a:p>
            <a:endParaRPr lang="el-GR" dirty="0" smtClean="0">
              <a:latin typeface="+mj-lt"/>
            </a:endParaRP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9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Δημιουργικότητα στις φυσικές επιστήμες στην πρώιμη παιδική ηλικία</a:t>
            </a:r>
            <a:endParaRPr lang="el-GR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ombine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Creative Little Scientists (2014)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9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18654"/>
            <a:ext cx="5987008" cy="142617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Συνέργειες μεταξύ δημιουργικών και διερευνητικών προσεγγίσεων της μάθησης</a:t>
            </a:r>
            <a:r>
              <a:rPr dirty="0"/>
              <a:t/>
            </a:r>
            <a:br>
              <a:rPr dirty="0"/>
            </a:b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>
                <a:latin typeface="+mj-lt"/>
              </a:rPr>
              <a:t>Παιχνίδι και εξερεύνηση</a:t>
            </a:r>
          </a:p>
          <a:p>
            <a:r>
              <a:rPr lang="el-GR" sz="2600" dirty="0">
                <a:latin typeface="+mj-lt"/>
              </a:rPr>
              <a:t>Κίνητρο και συναίσθημα</a:t>
            </a:r>
          </a:p>
          <a:p>
            <a:r>
              <a:rPr lang="el-GR" sz="2600" dirty="0">
                <a:latin typeface="+mj-lt"/>
              </a:rPr>
              <a:t>Διάλογος και συνεργασία</a:t>
            </a:r>
          </a:p>
          <a:p>
            <a:r>
              <a:rPr lang="el-GR" sz="2600" dirty="0">
                <a:latin typeface="+mj-lt"/>
              </a:rPr>
              <a:t>Επίλυση προβλημάτων και αυτενέργεια</a:t>
            </a:r>
          </a:p>
          <a:p>
            <a:r>
              <a:rPr lang="el-GR" sz="2600" dirty="0">
                <a:latin typeface="+mj-lt"/>
              </a:rPr>
              <a:t>Ερωτήσεις και περιέργεια</a:t>
            </a:r>
          </a:p>
          <a:p>
            <a:r>
              <a:rPr lang="el-GR" sz="2600" dirty="0">
                <a:solidFill>
                  <a:srgbClr val="FF0000"/>
                </a:solidFill>
                <a:latin typeface="+mj-lt"/>
              </a:rPr>
              <a:t>Αναστοχασμός και συλλογισμός</a:t>
            </a:r>
          </a:p>
          <a:p>
            <a:r>
              <a:rPr lang="el-GR" sz="2600" dirty="0">
                <a:latin typeface="+mj-lt"/>
              </a:rPr>
              <a:t>Διδακτική στήριξη και εμπλοκή του εκπαιδευτικού</a:t>
            </a:r>
          </a:p>
          <a:p>
            <a:r>
              <a:rPr lang="el-GR" sz="2600" dirty="0">
                <a:latin typeface="+mj-lt"/>
              </a:rPr>
              <a:t>Αξιολόγηση για τη μάθηση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0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317" b="13317"/>
          <a:stretch>
            <a:fillRect/>
          </a:stretch>
        </p:blipFill>
        <p:spPr>
          <a:xfrm>
            <a:off x="441712" y="260648"/>
            <a:ext cx="4505680" cy="24859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960" y="4016121"/>
            <a:ext cx="3594967" cy="269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15545"/>
            <a:ext cx="2697601" cy="3596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8479" y="260648"/>
            <a:ext cx="3843069" cy="2882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15446" y="3415701"/>
            <a:ext cx="2472483" cy="329664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2564904"/>
            <a:ext cx="3094966" cy="17477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+mj-lt"/>
              </a:rPr>
              <a:t>Περιβάλλοντα</a:t>
            </a:r>
          </a:p>
          <a:p>
            <a:pPr algn="ctr"/>
            <a:r>
              <a:rPr lang="el-GR" dirty="0" smtClean="0">
                <a:latin typeface="+mj-lt"/>
              </a:rPr>
              <a:t>που ενθαρρύνουν και στηρίζουν το παιχνίδι </a:t>
            </a:r>
            <a:r>
              <a:rPr lang="el-GR" dirty="0">
                <a:latin typeface="+mj-lt"/>
              </a:rPr>
              <a:t>και </a:t>
            </a:r>
            <a:r>
              <a:rPr lang="el-GR" dirty="0" smtClean="0">
                <a:latin typeface="+mj-lt"/>
              </a:rPr>
              <a:t>την εξερεύνηση των παιδιών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20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32656"/>
            <a:ext cx="2160240" cy="3024336"/>
          </a:xfrm>
          <a:prstGeom prst="rect">
            <a:avLst/>
          </a:prstGeom>
        </p:spPr>
      </p:pic>
      <p:pic>
        <p:nvPicPr>
          <p:cNvPr id="6" name="Picture 5" descr="DSCN0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3165095" cy="2373821"/>
          </a:xfrm>
          <a:prstGeom prst="rect">
            <a:avLst/>
          </a:prstGeom>
        </p:spPr>
      </p:pic>
      <p:pic>
        <p:nvPicPr>
          <p:cNvPr id="8" name="Grafik 6" descr="G:\NarrativesStand1503\D1Bea_Pre\D1Bea_Pre_Bricks\D1Bea_Pre_Image_TowerOfPisa_130213_Bricks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7" b="31617"/>
          <a:stretch>
            <a:fillRect/>
          </a:stretch>
        </p:blipFill>
        <p:spPr bwMode="auto">
          <a:xfrm>
            <a:off x="1331640" y="3573016"/>
            <a:ext cx="331236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196752"/>
            <a:ext cx="2856317" cy="21422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95536" y="1844824"/>
            <a:ext cx="2304256" cy="15624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+mj-lt"/>
              </a:rPr>
              <a:t>Ευκαιρίες για ατομική εργασία και εργασία σε ομάδες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1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1593</Words>
  <Application>Microsoft Office PowerPoint</Application>
  <PresentationFormat>On-screen Show (4:3)</PresentationFormat>
  <Paragraphs>188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1_Custom Design</vt:lpstr>
      <vt:lpstr>Theme1</vt:lpstr>
      <vt:lpstr>Acrobat Document</vt:lpstr>
      <vt:lpstr>PowerPoint Presentation</vt:lpstr>
      <vt:lpstr>Εισαγωγή στο έργο CEYS  (χρησιμοποιήστε ανάλογα με το πλαίσιο)</vt:lpstr>
      <vt:lpstr>Στόχοι της ενότητας</vt:lpstr>
      <vt:lpstr>Σύνδεση με τις αρχές σχεδιασμού περιεχομένου και τα αποτελέσματα</vt:lpstr>
      <vt:lpstr>Σκεπτικό της ενότητας</vt:lpstr>
      <vt:lpstr>Δημιουργικότητα στις φυσικές επιστήμες στην πρώιμη παιδική ηλικία</vt:lpstr>
      <vt:lpstr>Συνέργειες μεταξύ δημιουργικών και διερευνητικών προσεγγίσεων της μάθησης </vt:lpstr>
      <vt:lpstr>PowerPoint Presentation</vt:lpstr>
      <vt:lpstr>PowerPoint Presentation</vt:lpstr>
      <vt:lpstr>PowerPoint Presentation</vt:lpstr>
      <vt:lpstr>PowerPoint Presentation</vt:lpstr>
      <vt:lpstr>Περίγραμμα ενότητας</vt:lpstr>
      <vt:lpstr>Πώς ενθαρρύνετε τα παιδιά να εκφράζουν και να παρουσιάζουν τις ιδέες τους;</vt:lpstr>
      <vt:lpstr>Ο ρόλος της έκφρασης και της καταγραφής στην επιστημονική διερεύνηση</vt:lpstr>
      <vt:lpstr>Χαρακτηριστικά της επιστημονικής διερεύνησης που εμπλέκονται στη δραστηριότητα. </vt:lpstr>
      <vt:lpstr>Σημαντικά στοιχεία της διερεύνησης στην τάξη και οι διαφορετικές εκδοχές τους (Barrow, 2010, σελ. 3) </vt:lpstr>
      <vt:lpstr>Συζήτηση παραδειγμάτων από την τάξη</vt:lpstr>
      <vt:lpstr>Κατασκευές με τουβλάκια:  Παιδιά ηλικίας 5 ετών Χτίζοντας τον Πύργο της Πίζας</vt:lpstr>
      <vt:lpstr>Απόσταση του Ήλιου:  Παιδιά ηλικίας 5 ετών </vt:lpstr>
      <vt:lpstr>Ήχος: Παιδιά ηλικίας 7-9 ετών Εξερεύνηση τρόπων παραγωγής ήχου</vt:lpstr>
      <vt:lpstr>Αεροσκάφος: Παιδιά ηλικίας 6-7 ετών                                                      Σχεδιάστε και φτιάξτε ένα αεροσκάφος</vt:lpstr>
      <vt:lpstr>Πώς θα μπορούσαν τέτοιες προσεγγίσεις να ενισχύσουν τη δημιουργικότητα στη μάθηση;</vt:lpstr>
      <vt:lpstr>PowerPoint Presentation</vt:lpstr>
      <vt:lpstr>Επιπτώσεις στον σχεδιασμό Τρωτός ιστός αράχνης Van den Akker (2007 σ. 39) </vt:lpstr>
      <vt:lpstr>Αναστοχασμός</vt:lpstr>
      <vt:lpstr>Περισσότερες πληροφορίες</vt:lpstr>
      <vt:lpstr>PowerPoint Presentation</vt:lpstr>
      <vt:lpstr> Creativity in Early Years Science EDUCATION (2014-2017)  www.ceys-project.eu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Fani</dc:creator>
  <cp:lastModifiedBy>Fani Stylianidou</cp:lastModifiedBy>
  <cp:revision>149</cp:revision>
  <cp:lastPrinted>2016-06-13T20:04:04Z</cp:lastPrinted>
  <dcterms:created xsi:type="dcterms:W3CDTF">2014-03-19T22:20:04Z</dcterms:created>
  <dcterms:modified xsi:type="dcterms:W3CDTF">2017-11-21T10:00:50Z</dcterms:modified>
</cp:coreProperties>
</file>